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7C39-F8F5-4FE3-8694-FFFF41919357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9922-FDCB-46DA-846F-C49FEC9D6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CE51771-E96B-4BE4-B64E-CA81197D7772}" type="slidenum">
              <a:rPr lang="de-DE" altLang="de-DE">
                <a:latin typeface="Times New Roman" panose="02020603050405020304" pitchFamily="18" charset="0"/>
              </a:rPr>
              <a:pPr algn="r"/>
              <a:t>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76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68D92B-570E-415C-BD3D-FBD2D76B4505}" type="slidenum">
              <a:rPr lang="de-DE" altLang="de-DE">
                <a:latin typeface="Times New Roman" panose="02020603050405020304" pitchFamily="18" charset="0"/>
              </a:rPr>
              <a:pPr algn="r"/>
              <a:t>12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9529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4095DDA-58C8-4A5C-9944-8532E88FA377}" type="slidenum">
              <a:rPr lang="de-DE" altLang="de-DE">
                <a:latin typeface="Times New Roman" panose="02020603050405020304" pitchFamily="18" charset="0"/>
              </a:rPr>
              <a:pPr algn="r"/>
              <a:t>13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173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CAEED8-7287-4D36-A85D-60B934F4F5CD}" type="slidenum">
              <a:rPr lang="de-DE" altLang="de-DE">
                <a:latin typeface="Times New Roman" panose="02020603050405020304" pitchFamily="18" charset="0"/>
              </a:rPr>
              <a:pPr algn="r"/>
              <a:t>14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0162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2C1541-0642-4AB6-A530-9A471274B629}" type="slidenum">
              <a:rPr lang="de-DE" altLang="de-DE">
                <a:latin typeface="Times New Roman" panose="02020603050405020304" pitchFamily="18" charset="0"/>
              </a:rPr>
              <a:pPr algn="r"/>
              <a:t>15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4840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0B51AED-C61E-4C99-8B2D-950A35667572}" type="slidenum">
              <a:rPr lang="de-DE" altLang="de-DE">
                <a:latin typeface="Times New Roman" panose="02020603050405020304" pitchFamily="18" charset="0"/>
              </a:rPr>
              <a:pPr algn="r"/>
              <a:t>16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390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B56015-20A5-4CD6-8C3F-7DB7C486F4CB}" type="slidenum">
              <a:rPr lang="de-DE" altLang="de-DE">
                <a:latin typeface="Times New Roman" panose="02020603050405020304" pitchFamily="18" charset="0"/>
              </a:rPr>
              <a:pPr algn="r"/>
              <a:t>17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3912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E6ED93E-1BFD-45C1-ADFB-D0E6D1F0576E}" type="slidenum">
              <a:rPr lang="de-DE" altLang="de-DE">
                <a:latin typeface="Times New Roman" panose="02020603050405020304" pitchFamily="18" charset="0"/>
              </a:rPr>
              <a:pPr algn="r"/>
              <a:t>20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9958" rIns="89958"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1883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74B3B9F-8E69-42C7-A594-E151ABAE801B}" type="slidenum">
              <a:rPr lang="de-DE" altLang="de-DE">
                <a:latin typeface="Times New Roman" panose="02020603050405020304" pitchFamily="18" charset="0"/>
              </a:rPr>
              <a:pPr algn="r"/>
              <a:t>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9720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808CB13-9F1F-419B-8187-346106FE9E11}" type="slidenum">
              <a:rPr lang="de-DE" altLang="de-DE">
                <a:latin typeface="Times New Roman" panose="02020603050405020304" pitchFamily="18" charset="0"/>
              </a:rPr>
              <a:pPr algn="r"/>
              <a:t>5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1765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6A8675C-3E47-4D1A-8183-89942558BDD7}" type="slidenum">
              <a:rPr lang="de-DE" altLang="de-DE">
                <a:latin typeface="Times New Roman" panose="02020603050405020304" pitchFamily="18" charset="0"/>
              </a:rPr>
              <a:pPr algn="r"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8246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024B518-5045-48E0-B361-371A396D2ADE}" type="slidenum">
              <a:rPr lang="de-DE" altLang="de-DE">
                <a:latin typeface="Times New Roman" panose="02020603050405020304" pitchFamily="18" charset="0"/>
              </a:rPr>
              <a:pPr algn="r"/>
              <a:t>7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7159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A768095-4B55-4AA8-A25A-144D6DB2D1A2}" type="slidenum">
              <a:rPr lang="de-DE" altLang="de-DE">
                <a:latin typeface="Times New Roman" panose="02020603050405020304" pitchFamily="18" charset="0"/>
              </a:rPr>
              <a:pPr algn="r"/>
              <a:t>8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833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625EEB-F424-465B-BD00-49A5AD2FB52F}" type="slidenum">
              <a:rPr lang="de-DE" altLang="de-DE">
                <a:latin typeface="Times New Roman" panose="02020603050405020304" pitchFamily="18" charset="0"/>
              </a:rPr>
              <a:pPr algn="r"/>
              <a:t>9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9195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E8EEDA7-600B-45C0-9B3B-B1B4B32EEDB4}" type="slidenum">
              <a:rPr lang="de-DE" altLang="de-DE">
                <a:latin typeface="Times New Roman" panose="02020603050405020304" pitchFamily="18" charset="0"/>
              </a:rPr>
              <a:pPr algn="r"/>
              <a:t>10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6096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7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BFADC88-FEED-4412-B82D-202CA9E8E228}" type="slidenum">
              <a:rPr lang="de-DE" altLang="de-DE">
                <a:latin typeface="Times New Roman" panose="02020603050405020304" pitchFamily="18" charset="0"/>
              </a:rPr>
              <a:pPr algn="r"/>
              <a:t>11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216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45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92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00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92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2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70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4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3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77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5687-0363-4173-A1C6-1AEF60A68ED4}" type="datetimeFigureOut">
              <a:rPr lang="de-DE" smtClean="0"/>
              <a:t>08.06.2017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A660-B083-439B-BAFD-A83534AB47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0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640" y="1"/>
            <a:ext cx="11059160" cy="647192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4" y="1"/>
            <a:ext cx="8136835" cy="5632311"/>
          </a:xfrm>
        </p:spPr>
      </p:pic>
      <p:sp useBgFill="1">
        <p:nvSpPr>
          <p:cNvPr id="5" name="Rechteck 4"/>
          <p:cNvSpPr/>
          <p:nvPr/>
        </p:nvSpPr>
        <p:spPr>
          <a:xfrm>
            <a:off x="933222" y="1"/>
            <a:ext cx="86348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000" b="1" dirty="0" smtClean="0">
                <a:solidFill>
                  <a:schemeClr val="accent2">
                    <a:lumMod val="75000"/>
                  </a:schemeClr>
                </a:solidFill>
              </a:rPr>
              <a:t>Information über die Ortslagenregulierung </a:t>
            </a:r>
            <a:endParaRPr lang="de-DE" altLang="de-DE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altLang="de-DE" sz="4000" b="1" dirty="0" smtClean="0">
                <a:solidFill>
                  <a:schemeClr val="accent2">
                    <a:lumMod val="75000"/>
                  </a:schemeClr>
                </a:solidFill>
              </a:rPr>
              <a:t>im Vereinfachten Flurbereinigungsverfahren                        </a:t>
            </a:r>
            <a:r>
              <a:rPr lang="de-DE" altLang="de-DE" sz="4800" b="1" dirty="0" smtClean="0">
                <a:solidFill>
                  <a:schemeClr val="accent2">
                    <a:lumMod val="75000"/>
                  </a:schemeClr>
                </a:solidFill>
              </a:rPr>
              <a:t>Geiselberg</a:t>
            </a:r>
          </a:p>
          <a:p>
            <a:pPr algn="ctr"/>
            <a:endParaRPr lang="de-DE" altLang="de-DE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altLang="de-DE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altLang="de-DE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altLang="de-DE" sz="2800" b="1" dirty="0" smtClean="0">
                <a:solidFill>
                  <a:schemeClr val="accent2">
                    <a:lumMod val="75000"/>
                  </a:schemeClr>
                </a:solidFill>
              </a:rPr>
              <a:t>im Bürgerhaus am Breitenstein</a:t>
            </a:r>
          </a:p>
          <a:p>
            <a:pPr algn="ctr"/>
            <a:r>
              <a:rPr lang="de-DE" altLang="de-DE" sz="2800" b="1" dirty="0" smtClean="0">
                <a:solidFill>
                  <a:schemeClr val="accent2">
                    <a:lumMod val="75000"/>
                  </a:schemeClr>
                </a:solidFill>
              </a:rPr>
              <a:t>am 20.06.2017 </a:t>
            </a:r>
            <a:endParaRPr lang="de-DE" altLang="de-DE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altLang="de-DE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282950" y="1835150"/>
            <a:ext cx="1816100" cy="1663700"/>
          </a:xfrm>
          <a:prstGeom prst="parallelogram">
            <a:avLst>
              <a:gd name="adj" fmla="val 27275"/>
            </a:avLst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5" name="Line 11"/>
          <p:cNvSpPr>
            <a:spLocks noChangeShapeType="1"/>
          </p:cNvSpPr>
          <p:nvPr/>
        </p:nvSpPr>
        <p:spPr bwMode="auto">
          <a:xfrm>
            <a:off x="3792538" y="1773238"/>
            <a:ext cx="449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6" name="Line 17"/>
          <p:cNvSpPr>
            <a:spLocks noChangeShapeType="1"/>
          </p:cNvSpPr>
          <p:nvPr/>
        </p:nvSpPr>
        <p:spPr bwMode="auto">
          <a:xfrm flipV="1">
            <a:off x="3276600" y="1700214"/>
            <a:ext cx="515938" cy="17287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Überbau bereinigt 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82950" y="3511550"/>
            <a:ext cx="901700" cy="901700"/>
          </a:xfrm>
          <a:prstGeom prst="rect">
            <a:avLst/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282950" y="4425950"/>
            <a:ext cx="1206500" cy="1206500"/>
          </a:xfrm>
          <a:prstGeom prst="rect">
            <a:avLst/>
          </a:prstGeom>
          <a:pattFill prst="wdDnDiag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794126" y="2468563"/>
            <a:ext cx="72776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Schp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489326" y="3763963"/>
            <a:ext cx="51296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Ga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65526" y="4906963"/>
            <a:ext cx="68448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Whs</a:t>
            </a: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7092950" y="2749550"/>
            <a:ext cx="977900" cy="2730500"/>
          </a:xfrm>
          <a:prstGeom prst="rect">
            <a:avLst/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3719513" y="1700213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3276600" y="4038600"/>
            <a:ext cx="0" cy="2209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2438400" y="6248400"/>
            <a:ext cx="5867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3213100" y="61849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3213100" y="34417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V="1">
            <a:off x="3276600" y="3581400"/>
            <a:ext cx="0" cy="304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8040688" y="1700213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8040688" y="616585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3276600" y="3810000"/>
            <a:ext cx="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7299326" y="3916363"/>
            <a:ext cx="58509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Sch</a:t>
            </a:r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>
            <a:off x="8112125" y="1773238"/>
            <a:ext cx="0" cy="446405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6678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Grenzregulierung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63750" y="1989138"/>
            <a:ext cx="6654800" cy="482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165726" y="2087563"/>
            <a:ext cx="91210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Straße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082800" y="2463800"/>
            <a:ext cx="2387600" cy="3149600"/>
          </a:xfrm>
          <a:prstGeom prst="homePlate">
            <a:avLst>
              <a:gd name="adj" fmla="val 33333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444750" y="3054350"/>
            <a:ext cx="1435100" cy="11303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flipH="1">
            <a:off x="6197600" y="2463800"/>
            <a:ext cx="2540000" cy="3233738"/>
          </a:xfrm>
          <a:prstGeom prst="homePlate">
            <a:avLst>
              <a:gd name="adj" fmla="val 21116"/>
            </a:avLst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940550" y="2978150"/>
            <a:ext cx="1739900" cy="1435100"/>
          </a:xfrm>
          <a:prstGeom prst="rect">
            <a:avLst/>
          </a:prstGeom>
          <a:pattFill prst="wdUpDiag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559550" y="3663950"/>
            <a:ext cx="368300" cy="749300"/>
          </a:xfrm>
          <a:prstGeom prst="rect">
            <a:avLst/>
          </a:prstGeom>
          <a:pattFill prst="dkHorz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657600" y="5638800"/>
            <a:ext cx="30480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54550" y="3054350"/>
            <a:ext cx="1358900" cy="12827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038600" y="2514600"/>
            <a:ext cx="0" cy="3124200"/>
          </a:xfrm>
          <a:prstGeom prst="line">
            <a:avLst/>
          </a:prstGeom>
          <a:noFill/>
          <a:ln w="50800">
            <a:solidFill>
              <a:srgbClr val="FC0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477000" y="2514600"/>
            <a:ext cx="0" cy="3200400"/>
          </a:xfrm>
          <a:prstGeom prst="line">
            <a:avLst/>
          </a:prstGeom>
          <a:noFill/>
          <a:ln w="50800">
            <a:solidFill>
              <a:srgbClr val="FC0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026150" y="3663950"/>
            <a:ext cx="368300" cy="749300"/>
          </a:xfrm>
          <a:prstGeom prst="rect">
            <a:avLst/>
          </a:prstGeom>
          <a:pattFill prst="dkHorz">
            <a:fgClr>
              <a:srgbClr val="FC0C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295775" y="1341438"/>
            <a:ext cx="1079500" cy="172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951538" y="1341439"/>
            <a:ext cx="431800" cy="1582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8636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1" grpId="0" animBg="1"/>
      <p:bldP spid="22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tx1"/>
                </a:solidFill>
              </a:rPr>
              <a:t>Grenzregulierung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82800" y="2082800"/>
            <a:ext cx="65786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87939" y="2060575"/>
            <a:ext cx="90328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Straße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20950" y="4044950"/>
            <a:ext cx="1435100" cy="11303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64350" y="3054350"/>
            <a:ext cx="1739900" cy="14351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407150" y="3740150"/>
            <a:ext cx="444500" cy="749300"/>
          </a:xfrm>
          <a:prstGeom prst="rect">
            <a:avLst/>
          </a:prstGeom>
          <a:pattFill prst="dkHorz">
            <a:fgClr>
              <a:schemeClr val="tx1"/>
            </a:fgClr>
            <a:bgClr>
              <a:srgbClr val="FFFF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581400" y="5715000"/>
            <a:ext cx="30480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78350" y="3130550"/>
            <a:ext cx="1358900" cy="12827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949950" y="3740150"/>
            <a:ext cx="444500" cy="749300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063750" y="2565400"/>
            <a:ext cx="1930400" cy="31496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368550" y="3130550"/>
            <a:ext cx="1435100" cy="11303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426200" y="2540000"/>
            <a:ext cx="2235200" cy="32258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864350" y="3054350"/>
            <a:ext cx="1739900" cy="1435100"/>
          </a:xfrm>
          <a:prstGeom prst="rect">
            <a:avLst/>
          </a:prstGeom>
          <a:pattFill prst="wdUpDiag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483350" y="3740150"/>
            <a:ext cx="368300" cy="749300"/>
          </a:xfrm>
          <a:prstGeom prst="rect">
            <a:avLst/>
          </a:prstGeom>
          <a:pattFill prst="dkHorz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42867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Flächentausch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35200" y="3157539"/>
            <a:ext cx="1549400" cy="2706687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35200" y="1778000"/>
            <a:ext cx="1549400" cy="1404938"/>
          </a:xfrm>
          <a:prstGeom prst="rect">
            <a:avLst/>
          </a:prstGeom>
          <a:solidFill>
            <a:srgbClr val="FF0033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92350" y="3751264"/>
            <a:ext cx="1435100" cy="676275"/>
          </a:xfrm>
          <a:prstGeom prst="rect">
            <a:avLst/>
          </a:prstGeom>
          <a:pattFill prst="dkHorz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92350" y="4899026"/>
            <a:ext cx="1130300" cy="830263"/>
          </a:xfrm>
          <a:prstGeom prst="rect">
            <a:avLst/>
          </a:prstGeom>
          <a:pattFill prst="wdDnDiag">
            <a:fgClr>
              <a:srgbClr val="777777"/>
            </a:fgClr>
            <a:bgClr>
              <a:srgbClr val="FFFF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4978400" y="1828800"/>
            <a:ext cx="274638" cy="4800600"/>
          </a:xfrm>
          <a:custGeom>
            <a:avLst/>
            <a:gdLst>
              <a:gd name="T0" fmla="*/ 127000 w 173"/>
              <a:gd name="T1" fmla="*/ 0 h 3024"/>
              <a:gd name="T2" fmla="*/ 117475 w 173"/>
              <a:gd name="T3" fmla="*/ 219075 h 3024"/>
              <a:gd name="T4" fmla="*/ 77788 w 173"/>
              <a:gd name="T5" fmla="*/ 474663 h 3024"/>
              <a:gd name="T6" fmla="*/ 77788 w 173"/>
              <a:gd name="T7" fmla="*/ 1004888 h 3024"/>
              <a:gd name="T8" fmla="*/ 0 w 173"/>
              <a:gd name="T9" fmla="*/ 1417638 h 3024"/>
              <a:gd name="T10" fmla="*/ 0 w 173"/>
              <a:gd name="T11" fmla="*/ 1673225 h 3024"/>
              <a:gd name="T12" fmla="*/ 0 w 173"/>
              <a:gd name="T13" fmla="*/ 1908175 h 3024"/>
              <a:gd name="T14" fmla="*/ 0 w 173"/>
              <a:gd name="T15" fmla="*/ 2046288 h 3024"/>
              <a:gd name="T16" fmla="*/ 58738 w 173"/>
              <a:gd name="T17" fmla="*/ 2165350 h 3024"/>
              <a:gd name="T18" fmla="*/ 58738 w 173"/>
              <a:gd name="T19" fmla="*/ 2320925 h 3024"/>
              <a:gd name="T20" fmla="*/ 117475 w 173"/>
              <a:gd name="T21" fmla="*/ 2459038 h 3024"/>
              <a:gd name="T22" fmla="*/ 176213 w 173"/>
              <a:gd name="T23" fmla="*/ 2595563 h 3024"/>
              <a:gd name="T24" fmla="*/ 176213 w 173"/>
              <a:gd name="T25" fmla="*/ 2674938 h 3024"/>
              <a:gd name="T26" fmla="*/ 234950 w 173"/>
              <a:gd name="T27" fmla="*/ 2735263 h 3024"/>
              <a:gd name="T28" fmla="*/ 273050 w 173"/>
              <a:gd name="T29" fmla="*/ 2832100 h 3024"/>
              <a:gd name="T30" fmla="*/ 273050 w 173"/>
              <a:gd name="T31" fmla="*/ 2890838 h 3024"/>
              <a:gd name="T32" fmla="*/ 234950 w 173"/>
              <a:gd name="T33" fmla="*/ 2989263 h 3024"/>
              <a:gd name="T34" fmla="*/ 195263 w 173"/>
              <a:gd name="T35" fmla="*/ 3049588 h 3024"/>
              <a:gd name="T36" fmla="*/ 195263 w 173"/>
              <a:gd name="T37" fmla="*/ 3127375 h 3024"/>
              <a:gd name="T38" fmla="*/ 176213 w 173"/>
              <a:gd name="T39" fmla="*/ 3186113 h 3024"/>
              <a:gd name="T40" fmla="*/ 176213 w 173"/>
              <a:gd name="T41" fmla="*/ 3305175 h 3024"/>
              <a:gd name="T42" fmla="*/ 136525 w 173"/>
              <a:gd name="T43" fmla="*/ 3382963 h 3024"/>
              <a:gd name="T44" fmla="*/ 136525 w 173"/>
              <a:gd name="T45" fmla="*/ 3460750 h 3024"/>
              <a:gd name="T46" fmla="*/ 117475 w 173"/>
              <a:gd name="T47" fmla="*/ 3519488 h 3024"/>
              <a:gd name="T48" fmla="*/ 117475 w 173"/>
              <a:gd name="T49" fmla="*/ 3597275 h 3024"/>
              <a:gd name="T50" fmla="*/ 117475 w 173"/>
              <a:gd name="T51" fmla="*/ 3678238 h 3024"/>
              <a:gd name="T52" fmla="*/ 117475 w 173"/>
              <a:gd name="T53" fmla="*/ 3736975 h 3024"/>
              <a:gd name="T54" fmla="*/ 117475 w 173"/>
              <a:gd name="T55" fmla="*/ 3833813 h 3024"/>
              <a:gd name="T56" fmla="*/ 117475 w 173"/>
              <a:gd name="T57" fmla="*/ 3892550 h 3024"/>
              <a:gd name="T58" fmla="*/ 117475 w 173"/>
              <a:gd name="T59" fmla="*/ 3952875 h 3024"/>
              <a:gd name="T60" fmla="*/ 117475 w 173"/>
              <a:gd name="T61" fmla="*/ 4208463 h 3024"/>
              <a:gd name="T62" fmla="*/ 214313 w 173"/>
              <a:gd name="T63" fmla="*/ 4799013 h 3024"/>
              <a:gd name="T64" fmla="*/ 214313 w 173"/>
              <a:gd name="T65" fmla="*/ 4699000 h 3024"/>
              <a:gd name="T66" fmla="*/ 127000 w 173"/>
              <a:gd name="T67" fmla="*/ 4672013 h 3024"/>
              <a:gd name="T68" fmla="*/ 203200 w 173"/>
              <a:gd name="T69" fmla="*/ 4748213 h 30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3" h="3024">
                <a:moveTo>
                  <a:pt x="80" y="0"/>
                </a:moveTo>
                <a:lnTo>
                  <a:pt x="74" y="138"/>
                </a:lnTo>
                <a:lnTo>
                  <a:pt x="49" y="299"/>
                </a:lnTo>
                <a:lnTo>
                  <a:pt x="49" y="633"/>
                </a:lnTo>
                <a:lnTo>
                  <a:pt x="0" y="893"/>
                </a:lnTo>
                <a:lnTo>
                  <a:pt x="0" y="1054"/>
                </a:lnTo>
                <a:lnTo>
                  <a:pt x="0" y="1202"/>
                </a:lnTo>
                <a:lnTo>
                  <a:pt x="0" y="1289"/>
                </a:lnTo>
                <a:lnTo>
                  <a:pt x="37" y="1364"/>
                </a:lnTo>
                <a:lnTo>
                  <a:pt x="37" y="1462"/>
                </a:lnTo>
                <a:lnTo>
                  <a:pt x="74" y="1549"/>
                </a:lnTo>
                <a:lnTo>
                  <a:pt x="111" y="1635"/>
                </a:lnTo>
                <a:lnTo>
                  <a:pt x="111" y="1685"/>
                </a:lnTo>
                <a:lnTo>
                  <a:pt x="148" y="1723"/>
                </a:lnTo>
                <a:lnTo>
                  <a:pt x="172" y="1784"/>
                </a:lnTo>
                <a:lnTo>
                  <a:pt x="172" y="1821"/>
                </a:lnTo>
                <a:lnTo>
                  <a:pt x="148" y="1883"/>
                </a:lnTo>
                <a:lnTo>
                  <a:pt x="123" y="1921"/>
                </a:lnTo>
                <a:lnTo>
                  <a:pt x="123" y="1970"/>
                </a:lnTo>
                <a:lnTo>
                  <a:pt x="111" y="2007"/>
                </a:lnTo>
                <a:lnTo>
                  <a:pt x="111" y="2082"/>
                </a:lnTo>
                <a:lnTo>
                  <a:pt x="86" y="2131"/>
                </a:lnTo>
                <a:lnTo>
                  <a:pt x="86" y="2180"/>
                </a:lnTo>
                <a:lnTo>
                  <a:pt x="74" y="2217"/>
                </a:lnTo>
                <a:lnTo>
                  <a:pt x="74" y="2266"/>
                </a:lnTo>
                <a:lnTo>
                  <a:pt x="74" y="2317"/>
                </a:lnTo>
                <a:lnTo>
                  <a:pt x="74" y="2354"/>
                </a:lnTo>
                <a:lnTo>
                  <a:pt x="74" y="2415"/>
                </a:lnTo>
                <a:lnTo>
                  <a:pt x="74" y="2452"/>
                </a:lnTo>
                <a:lnTo>
                  <a:pt x="74" y="2490"/>
                </a:lnTo>
                <a:lnTo>
                  <a:pt x="74" y="2651"/>
                </a:lnTo>
                <a:lnTo>
                  <a:pt x="135" y="3023"/>
                </a:lnTo>
                <a:lnTo>
                  <a:pt x="135" y="2960"/>
                </a:lnTo>
                <a:lnTo>
                  <a:pt x="80" y="2943"/>
                </a:lnTo>
                <a:lnTo>
                  <a:pt x="128" y="2991"/>
                </a:lnTo>
              </a:path>
            </a:pathLst>
          </a:custGeom>
          <a:noFill/>
          <a:ln w="508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97600" y="1854201"/>
            <a:ext cx="863600" cy="4010025"/>
          </a:xfrm>
          <a:prstGeom prst="rect">
            <a:avLst/>
          </a:prstGeom>
          <a:solidFill>
            <a:srgbClr val="FC0C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35800" y="1854201"/>
            <a:ext cx="1854200" cy="4010025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422525" y="5935663"/>
            <a:ext cx="100668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Dorf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918325" y="5935663"/>
            <a:ext cx="125835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Acker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92350" y="3214689"/>
            <a:ext cx="1435100" cy="523875"/>
          </a:xfrm>
          <a:prstGeom prst="rect">
            <a:avLst/>
          </a:prstGeom>
          <a:pattFill prst="wdUpDiag">
            <a:fgClr>
              <a:srgbClr val="FF0033"/>
            </a:fgClr>
            <a:bgClr>
              <a:srgbClr val="FFFF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440238" y="2565400"/>
            <a:ext cx="1655762" cy="731838"/>
          </a:xfrm>
          <a:prstGeom prst="rightArrow">
            <a:avLst>
              <a:gd name="adj1" fmla="val 50000"/>
              <a:gd name="adj2" fmla="val 11315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511675" y="2708276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 m² : ?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197600" y="1854201"/>
            <a:ext cx="863600" cy="4010025"/>
          </a:xfrm>
          <a:prstGeom prst="rect">
            <a:avLst/>
          </a:prstGeom>
          <a:pattFill prst="wdUpDiag">
            <a:fgClr>
              <a:srgbClr val="FF0033"/>
            </a:fgClr>
            <a:bgClr>
              <a:srgbClr val="FFFF00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196013" y="1852614"/>
            <a:ext cx="2692400" cy="4010025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3935414" y="3789363"/>
            <a:ext cx="1620837" cy="792162"/>
          </a:xfrm>
          <a:prstGeom prst="leftArrow">
            <a:avLst>
              <a:gd name="adj1" fmla="val 50000"/>
              <a:gd name="adj2" fmla="val 10227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295775" y="3933826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? : 1 m²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235200" y="1778001"/>
            <a:ext cx="1549400" cy="1941513"/>
          </a:xfrm>
          <a:prstGeom prst="rect">
            <a:avLst/>
          </a:prstGeom>
          <a:solidFill>
            <a:srgbClr val="FF0033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 animBg="1"/>
      <p:bldP spid="26638" grpId="0" autoUpdateAnimBg="0"/>
      <p:bldP spid="26639" grpId="0" animBg="1"/>
      <p:bldP spid="26640" grpId="0" animBg="1"/>
      <p:bldP spid="26641" grpId="0" animBg="1"/>
      <p:bldP spid="26642" grpId="0" autoUpdateAnimBg="0"/>
      <p:bldP spid="266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24050" y="222251"/>
            <a:ext cx="8318500" cy="9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3" rIns="73025" bIns="36513">
            <a:spAutoFit/>
          </a:bodyPr>
          <a:lstStyle>
            <a:lvl1pPr defTabSz="4873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73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73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73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73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>
                <a:latin typeface="Times New Roman" panose="02020603050405020304" pitchFamily="18" charset="0"/>
              </a:rPr>
              <a:t>Vereinfachtes Flurbereinigungsverfahren Ohmbach (Ortslage)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1884364" y="1187450"/>
            <a:ext cx="4224337" cy="5291138"/>
            <a:chOff x="227" y="748"/>
            <a:chExt cx="2661" cy="3333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1045" y="3867"/>
              <a:ext cx="9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/>
                <a:t>alter Bestand</a:t>
              </a:r>
            </a:p>
          </p:txBody>
        </p:sp>
        <p:pic>
          <p:nvPicPr>
            <p:cNvPr id="31752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748"/>
              <a:ext cx="2661" cy="2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6313488" y="1187451"/>
            <a:ext cx="4214812" cy="5287963"/>
            <a:chOff x="3017" y="748"/>
            <a:chExt cx="2655" cy="3331"/>
          </a:xfrm>
        </p:grpSpPr>
        <p:sp>
          <p:nvSpPr>
            <p:cNvPr id="31749" name="Rectangle 6"/>
            <p:cNvSpPr>
              <a:spLocks noChangeArrowheads="1"/>
            </p:cNvSpPr>
            <p:nvPr/>
          </p:nvSpPr>
          <p:spPr bwMode="auto">
            <a:xfrm>
              <a:off x="3734" y="3867"/>
              <a:ext cx="10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/>
                <a:t>neuer Bestand</a:t>
              </a:r>
            </a:p>
          </p:txBody>
        </p:sp>
        <p:pic>
          <p:nvPicPr>
            <p:cNvPr id="31750" name="Picture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748"/>
              <a:ext cx="2655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5617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24050" y="222251"/>
            <a:ext cx="8318500" cy="9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3" rIns="73025" bIns="36513">
            <a:spAutoFit/>
          </a:bodyPr>
          <a:lstStyle>
            <a:lvl1pPr defTabSz="4873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73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73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73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73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7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>
                <a:latin typeface="Times New Roman" panose="02020603050405020304" pitchFamily="18" charset="0"/>
              </a:rPr>
              <a:t>Vereinfachtes Flurbereinigungsverfahren Ohmbach (Ortslage)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2182814" y="1670050"/>
            <a:ext cx="3697287" cy="4840288"/>
            <a:chOff x="415" y="1052"/>
            <a:chExt cx="2329" cy="3049"/>
          </a:xfrm>
        </p:grpSpPr>
        <p:sp>
          <p:nvSpPr>
            <p:cNvPr id="33799" name="Rectangle 3"/>
            <p:cNvSpPr>
              <a:spLocks noChangeArrowheads="1"/>
            </p:cNvSpPr>
            <p:nvPr/>
          </p:nvSpPr>
          <p:spPr bwMode="auto">
            <a:xfrm>
              <a:off x="1093" y="3887"/>
              <a:ext cx="9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/>
                <a:t>alter Bestand</a:t>
              </a:r>
            </a:p>
          </p:txBody>
        </p:sp>
        <p:pic>
          <p:nvPicPr>
            <p:cNvPr id="33800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1052"/>
              <a:ext cx="2329" cy="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6261101" y="1673226"/>
            <a:ext cx="3375025" cy="4835525"/>
            <a:chOff x="2984" y="1054"/>
            <a:chExt cx="2126" cy="3046"/>
          </a:xfrm>
        </p:grpSpPr>
        <p:sp>
          <p:nvSpPr>
            <p:cNvPr id="33797" name="Rectangle 6"/>
            <p:cNvSpPr>
              <a:spLocks noChangeArrowheads="1"/>
            </p:cNvSpPr>
            <p:nvPr/>
          </p:nvSpPr>
          <p:spPr bwMode="auto">
            <a:xfrm>
              <a:off x="3542" y="3888"/>
              <a:ext cx="10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/>
                <a:t>neuer Bestand</a:t>
              </a:r>
            </a:p>
          </p:txBody>
        </p:sp>
        <p:pic>
          <p:nvPicPr>
            <p:cNvPr id="33798" name="Picture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1054"/>
              <a:ext cx="2126" cy="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284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Flächentausch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95550"/>
            <a:ext cx="7772400" cy="4114800"/>
          </a:xfrm>
          <a:noFill/>
        </p:spPr>
        <p:txBody>
          <a:bodyPr vert="horz" lIns="73025" tIns="36513" rIns="73025" bIns="36513" rtlCol="0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de-DE" altLang="de-DE" sz="2400">
                <a:solidFill>
                  <a:schemeClr val="accent2"/>
                </a:solidFill>
              </a:rPr>
              <a:t>Der Tauschfaktor wird zwischen den Tauschpartner frei vereinbart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de-DE" altLang="de-DE" sz="2200">
                <a:solidFill>
                  <a:schemeClr val="accent2"/>
                </a:solidFill>
              </a:rPr>
              <a:t>Der Tausch ist nicht auf das jetzige Flurbereinigungsgebiet beschränkt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de-DE" altLang="de-DE" sz="2200">
                <a:solidFill>
                  <a:schemeClr val="accent2"/>
                </a:solidFill>
              </a:rPr>
              <a:t> Ein außerhalb liegendes Flurstück wird zum Verfahren zugezogen</a:t>
            </a:r>
          </a:p>
        </p:txBody>
      </p:sp>
    </p:spTree>
    <p:extLst>
      <p:ext uri="{BB962C8B-B14F-4D97-AF65-F5344CB8AC3E}">
        <p14:creationId xmlns:p14="http://schemas.microsoft.com/office/powerpoint/2010/main" val="1174602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Zusammenfassung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24114" y="1700213"/>
            <a:ext cx="3731791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>
                <a:latin typeface="Times New Roman" panose="02020603050405020304" pitchFamily="18" charset="0"/>
              </a:rPr>
              <a:t>Regulierung Überbau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951538" y="2492375"/>
            <a:ext cx="3080972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>
                <a:latin typeface="Times New Roman" panose="02020603050405020304" pitchFamily="18" charset="0"/>
              </a:rPr>
              <a:t>Grenzregulierung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711451" y="3141663"/>
            <a:ext cx="251142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>
                <a:latin typeface="Times New Roman" panose="02020603050405020304" pitchFamily="18" charset="0"/>
              </a:rPr>
              <a:t>Flächentausch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640014" y="4221163"/>
            <a:ext cx="70262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>
                <a:latin typeface="Times New Roman" panose="02020603050405020304" pitchFamily="18" charset="0"/>
              </a:rPr>
              <a:t>beruhen weitestgehend auf freiwilligen Vereinbarungen zweier Partner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24114" y="5445125"/>
            <a:ext cx="73310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 dirty="0">
                <a:latin typeface="Times New Roman" panose="02020603050405020304" pitchFamily="18" charset="0"/>
              </a:rPr>
              <a:t>Aber wenn eine Einigung nicht erreicht </a:t>
            </a:r>
            <a:r>
              <a:rPr lang="de-DE" altLang="de-DE" sz="3200" dirty="0" smtClean="0">
                <a:latin typeface="Times New Roman" panose="02020603050405020304" pitchFamily="18" charset="0"/>
              </a:rPr>
              <a:t>wird…….</a:t>
            </a:r>
            <a:endParaRPr lang="de-DE" altLang="de-DE" sz="3200" dirty="0">
              <a:latin typeface="Times New Roman" panose="02020603050405020304" pitchFamily="18" charset="0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863975" y="1557338"/>
            <a:ext cx="719138" cy="10080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3792539" y="1557338"/>
            <a:ext cx="935037" cy="10080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7175500" y="2276476"/>
            <a:ext cx="719138" cy="10080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648075" y="2924176"/>
            <a:ext cx="719138" cy="10080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7104064" y="2276476"/>
            <a:ext cx="935037" cy="10080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3575050" y="2924176"/>
            <a:ext cx="935038" cy="10080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 advAuto="0"/>
      <p:bldP spid="30725" grpId="0" build="p" autoUpdateAnimBg="0" advAuto="0"/>
      <p:bldP spid="30726" grpId="0" build="p" autoUpdateAnimBg="0"/>
      <p:bldP spid="30727" grpId="0" build="p" autoUpdateAnimBg="0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xfrm>
            <a:off x="1262743" y="-179161"/>
            <a:ext cx="10515600" cy="13255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                    Verfahrensgebiet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9" t="8945" r="10861" b="9566"/>
          <a:stretch/>
        </p:blipFill>
        <p:spPr>
          <a:xfrm>
            <a:off x="1693665" y="802640"/>
            <a:ext cx="8389216" cy="55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1" y="0"/>
            <a:ext cx="10515600" cy="13255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                           Ortslage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920" y="1016000"/>
            <a:ext cx="9837653" cy="56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dirty="0" smtClean="0">
                <a:solidFill>
                  <a:schemeClr val="accent2"/>
                </a:solidFill>
              </a:rPr>
              <a:t>Gliederung des Vortrages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3025" tIns="36513" rIns="73025" bIns="36513" rtlCol="0">
            <a:normAutofit/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Möglichkeiten der innerörtlichen Bodenordnung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Allgemeine Erläuterungen zum Verfahren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/>
            <a:r>
              <a:rPr lang="de-DE" altLang="de-DE" dirty="0" smtClean="0"/>
              <a:t>Beantwortung allgemeiner Fragen</a:t>
            </a:r>
          </a:p>
        </p:txBody>
      </p:sp>
    </p:spTree>
    <p:extLst>
      <p:ext uri="{BB962C8B-B14F-4D97-AF65-F5344CB8AC3E}">
        <p14:creationId xmlns:p14="http://schemas.microsoft.com/office/powerpoint/2010/main" val="26070492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36838"/>
            <a:ext cx="1366837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63688" y="5300664"/>
            <a:ext cx="910431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3" rIns="73025" bIns="36513">
            <a:spAutoFit/>
          </a:bodyPr>
          <a:lstStyle>
            <a:lvl1pPr defTabSz="585788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indent="-285750" defTabSz="5857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1838" indent="-228600" defTabSz="5857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3675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8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80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2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24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600" b="1">
                <a:solidFill>
                  <a:schemeClr val="bg2"/>
                </a:solidFill>
              </a:rPr>
              <a:t>Dienstleistungszentrum (DLR) Westpfalz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600" b="1">
              <a:solidFill>
                <a:schemeClr val="bg2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09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738" tIns="28575" rIns="58738" bIns="28575" anchor="ctr"/>
          <a:lstStyle>
            <a:lvl1pPr defTabSz="585788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indent="-285750" defTabSz="5857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1838" indent="-228600" defTabSz="5857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3675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8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80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2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24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800">
                <a:solidFill>
                  <a:schemeClr val="accent2"/>
                </a:solidFill>
                <a:latin typeface="Times New Roman" panose="02020603050405020304" pitchFamily="18" charset="0"/>
              </a:rPr>
              <a:t>Noch Fragen?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63976" y="1773239"/>
            <a:ext cx="14398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75276" y="1773239"/>
            <a:ext cx="14398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920820" y="1773239"/>
            <a:ext cx="14398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2256753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450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0175" t="11681" r="11403" b="10346"/>
          <a:stretch/>
        </p:blipFill>
        <p:spPr>
          <a:xfrm>
            <a:off x="501841" y="196645"/>
            <a:ext cx="10244816" cy="65671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1000"/>
              </a:srgbClr>
            </a:outerShdw>
            <a:softEdge rad="927100"/>
          </a:effec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511675" y="2492376"/>
            <a:ext cx="2990850" cy="720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de-DE" sz="3600" kern="10" dirty="0"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Vielen </a:t>
            </a:r>
            <a:r>
              <a:rPr lang="de-DE" sz="3600" kern="10" dirty="0" smtClean="0"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Dank</a:t>
            </a:r>
          </a:p>
          <a:p>
            <a:pPr algn="ctr"/>
            <a:endParaRPr lang="de-DE" sz="3600" kern="10" dirty="0">
              <a:ln w="158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622246" y="3244334"/>
            <a:ext cx="4947508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>
            <a:spAutoFit/>
            <a:flatTx/>
          </a:bodyPr>
          <a:lstStyle/>
          <a:p>
            <a:pPr algn="ctr"/>
            <a:r>
              <a:rPr lang="de-DE" sz="2800" kern="10" dirty="0"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für ihre Aufmerksamkeit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48842" y="4071257"/>
            <a:ext cx="349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kern="10" dirty="0"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und zukünftige Mitarbeit !</a:t>
            </a:r>
          </a:p>
        </p:txBody>
      </p:sp>
    </p:spTree>
    <p:extLst>
      <p:ext uri="{BB962C8B-B14F-4D97-AF65-F5344CB8AC3E}">
        <p14:creationId xmlns:p14="http://schemas.microsoft.com/office/powerpoint/2010/main" val="19939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Dorfflurbereinigung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090" y="1690688"/>
            <a:ext cx="8353425" cy="4897437"/>
          </a:xfrm>
          <a:noFill/>
        </p:spPr>
        <p:txBody>
          <a:bodyPr vert="horz" lIns="73025" tIns="36513" rIns="73025" bIns="36513" rtlCol="0">
            <a:normAutofit/>
          </a:bodyPr>
          <a:lstStyle/>
          <a:p>
            <a:pPr eaLnBrk="1" hangingPunct="1">
              <a:spcBef>
                <a:spcPct val="10000"/>
              </a:spcBef>
            </a:pPr>
            <a:r>
              <a:rPr lang="de-DE" altLang="de-DE" sz="2700" dirty="0"/>
              <a:t>Unterstützung der Dorferneuerung</a:t>
            </a:r>
          </a:p>
          <a:p>
            <a:pPr eaLnBrk="1" hangingPunct="1">
              <a:spcBef>
                <a:spcPct val="10000"/>
              </a:spcBef>
            </a:pPr>
            <a:endParaRPr lang="de-DE" altLang="de-DE" sz="800" dirty="0"/>
          </a:p>
          <a:p>
            <a:pPr eaLnBrk="1" hangingPunct="1">
              <a:spcBef>
                <a:spcPct val="10000"/>
              </a:spcBef>
            </a:pPr>
            <a:r>
              <a:rPr lang="de-DE" altLang="de-DE" sz="2700" dirty="0"/>
              <a:t>Landerwerb mit Zustimmung der Eigentümer </a:t>
            </a:r>
          </a:p>
          <a:p>
            <a:pPr eaLnBrk="1" hangingPunct="1">
              <a:spcBef>
                <a:spcPct val="10000"/>
              </a:spcBef>
            </a:pPr>
            <a:endParaRPr lang="de-DE" altLang="de-DE" sz="800" dirty="0"/>
          </a:p>
          <a:p>
            <a:pPr eaLnBrk="1" hangingPunct="1">
              <a:spcBef>
                <a:spcPct val="10000"/>
              </a:spcBef>
            </a:pPr>
            <a:r>
              <a:rPr lang="de-DE" altLang="de-DE" sz="2700" dirty="0" smtClean="0"/>
              <a:t>Flächentausch</a:t>
            </a:r>
            <a:r>
              <a:rPr lang="de-DE" altLang="de-DE" sz="2700" dirty="0"/>
              <a:t>, Grenzbegradigung und Verbesserung des Grenzabstandes zur besseren baulichen Nutzung oder Umnutzung zu Wohn- und Gewerbezwecken</a:t>
            </a:r>
          </a:p>
          <a:p>
            <a:pPr eaLnBrk="1" hangingPunct="1">
              <a:spcBef>
                <a:spcPct val="10000"/>
              </a:spcBef>
            </a:pPr>
            <a:endParaRPr lang="de-DE" altLang="de-DE" sz="800" dirty="0"/>
          </a:p>
          <a:p>
            <a:pPr eaLnBrk="1" hangingPunct="1">
              <a:spcBef>
                <a:spcPct val="10000"/>
              </a:spcBef>
            </a:pPr>
            <a:r>
              <a:rPr lang="de-DE" altLang="de-DE" sz="2700" dirty="0"/>
              <a:t>Ordnung von Baulücken zur Herbeiführung einer Bebaubarkeit; soweit möglich Zusammenlegen von Eigentumsflächen</a:t>
            </a:r>
          </a:p>
        </p:txBody>
      </p:sp>
    </p:spTree>
    <p:extLst>
      <p:ext uri="{BB962C8B-B14F-4D97-AF65-F5344CB8AC3E}">
        <p14:creationId xmlns:p14="http://schemas.microsoft.com/office/powerpoint/2010/main" val="6025208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Dorfflurbereinigung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de-DE" altLang="de-DE" sz="2700" dirty="0"/>
              <a:t>Einteilung von Bauplätzen in Bebauungsplangebieten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de-DE" altLang="de-DE" sz="8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de-DE" altLang="de-DE" sz="2700" dirty="0"/>
              <a:t>Anschluss an Wege und Straßen, neue Zuwegungen, Entflechtung des Verkehrsflusses für landwirtschaftliche Betriebe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de-DE" altLang="de-DE" sz="8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de-DE" altLang="de-DE" sz="2700" dirty="0"/>
              <a:t>Flächenbereitstellung für Straßen, Wege, Plätze, neue   Ortsausgänge und Ortsrandwege, Ortsrandeingrünungen, Bachrenaturierung, Uferrandstreifen, Hochwasserschutzanlagen, Teiche,</a:t>
            </a:r>
            <a:r>
              <a:rPr lang="de-DE" altLang="de-DE" sz="2700" b="1" dirty="0"/>
              <a:t> </a:t>
            </a:r>
            <a:r>
              <a:rPr lang="de-DE" altLang="de-DE" sz="2700" dirty="0"/>
              <a:t>Feuchtbiotope, Trockenrasen u.a.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234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Dorfflurbereinigung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29" y="1690688"/>
            <a:ext cx="7924800" cy="4324350"/>
          </a:xfrm>
          <a:noFill/>
        </p:spPr>
        <p:txBody>
          <a:bodyPr vert="horz" lIns="73025" tIns="36513" rIns="73025" bIns="36513" rtlCol="0">
            <a:normAutofit fontScale="92500"/>
          </a:bodyPr>
          <a:lstStyle/>
          <a:p>
            <a:pPr>
              <a:tabLst>
                <a:tab pos="7245350" algn="l"/>
              </a:tabLst>
            </a:pPr>
            <a:endParaRPr lang="de-DE" altLang="de-DE" sz="800" dirty="0"/>
          </a:p>
          <a:p>
            <a:pPr>
              <a:tabLst>
                <a:tab pos="7245350" algn="l"/>
              </a:tabLst>
            </a:pPr>
            <a:r>
              <a:rPr lang="de-DE" altLang="de-DE" sz="2200" dirty="0"/>
              <a:t>Schaffung von privatem und öffentlichem Grün im bebauten Ort und in der angrenzenden Feldflur </a:t>
            </a:r>
            <a:r>
              <a:rPr lang="de-DE" altLang="de-DE" sz="2200" dirty="0">
                <a:solidFill>
                  <a:srgbClr val="33CC33"/>
                </a:solidFill>
              </a:rPr>
              <a:t>(Aktion “Mehr Grün durch Flurbereinigung”) </a:t>
            </a:r>
          </a:p>
          <a:p>
            <a:pPr>
              <a:tabLst>
                <a:tab pos="7245350" algn="l"/>
              </a:tabLst>
            </a:pPr>
            <a:r>
              <a:rPr lang="de-DE" altLang="de-DE" sz="2200" dirty="0"/>
              <a:t>Neuvermessung und Neuabmarkung aller Hof- und Gebäudeflurstücke</a:t>
            </a:r>
          </a:p>
          <a:p>
            <a:pPr>
              <a:tabLst>
                <a:tab pos="7245350" algn="l"/>
              </a:tabLst>
            </a:pPr>
            <a:r>
              <a:rPr lang="de-DE" altLang="de-DE" sz="2200" dirty="0" err="1"/>
              <a:t>Gebäudeeinmessung</a:t>
            </a:r>
            <a:endParaRPr lang="de-DE" altLang="de-DE" sz="2200" dirty="0"/>
          </a:p>
          <a:p>
            <a:pPr>
              <a:tabLst>
                <a:tab pos="7245350" algn="l"/>
              </a:tabLst>
            </a:pPr>
            <a:r>
              <a:rPr lang="de-DE" altLang="de-DE" sz="2200" dirty="0"/>
              <a:t>Erstellung neuer Grundbuch- und Katasterunterlagen</a:t>
            </a:r>
          </a:p>
          <a:p>
            <a:pPr>
              <a:buNone/>
              <a:tabLst>
                <a:tab pos="7245350" algn="l"/>
              </a:tabLst>
            </a:pPr>
            <a:endParaRPr lang="de-DE" altLang="de-DE" sz="800" dirty="0"/>
          </a:p>
          <a:p>
            <a:pPr>
              <a:buNone/>
              <a:tabLst>
                <a:tab pos="7245350" algn="l"/>
              </a:tabLst>
            </a:pPr>
            <a:r>
              <a:rPr lang="de-DE" altLang="de-DE" dirty="0" smtClean="0">
                <a:solidFill>
                  <a:schemeClr val="accent2"/>
                </a:solidFill>
              </a:rPr>
              <a:t>Bei Planung und Durchführung der Dorfflurbereinigung</a:t>
            </a:r>
          </a:p>
          <a:p>
            <a:pPr>
              <a:tabLst>
                <a:tab pos="7245350" algn="l"/>
              </a:tabLst>
            </a:pPr>
            <a:r>
              <a:rPr lang="de-DE" altLang="de-DE" sz="2200" dirty="0"/>
              <a:t>Aktive Bürgerbeteiligung </a:t>
            </a:r>
          </a:p>
          <a:p>
            <a:pPr>
              <a:tabLst>
                <a:tab pos="7245350" algn="l"/>
              </a:tabLst>
            </a:pPr>
            <a:r>
              <a:rPr lang="de-DE" altLang="de-DE" sz="2200" dirty="0"/>
              <a:t>Ständige, intensive und fachgerechte Beratung der Gemeindeorgane und vor allem der Bürger</a:t>
            </a:r>
          </a:p>
        </p:txBody>
      </p:sp>
    </p:spTree>
    <p:extLst>
      <p:ext uri="{BB962C8B-B14F-4D97-AF65-F5344CB8AC3E}">
        <p14:creationId xmlns:p14="http://schemas.microsoft.com/office/powerpoint/2010/main" val="39723469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Grundsätze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89126" y="2038125"/>
            <a:ext cx="76358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44563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Char char="F"/>
              <a:defRPr/>
            </a:pPr>
            <a:r>
              <a:rPr lang="de-DE" alt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2200" dirty="0"/>
              <a:t>keine Herstellung der alten Katastergrenzen</a:t>
            </a:r>
          </a:p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Char char="F"/>
              <a:defRPr/>
            </a:pPr>
            <a:r>
              <a:rPr lang="de-DE" altLang="de-DE" sz="2200" dirty="0"/>
              <a:t> kein finanzieller Ausgleich für die Neumessungsdifferenz</a:t>
            </a:r>
          </a:p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Char char="F"/>
              <a:defRPr/>
            </a:pPr>
            <a:r>
              <a:rPr lang="de-DE" altLang="de-DE" sz="2200" dirty="0"/>
              <a:t> finanzieller Ausgleich nur für tatsächliche </a:t>
            </a:r>
            <a:r>
              <a:rPr lang="de-DE" altLang="de-DE" sz="2200" dirty="0" err="1"/>
              <a:t>Flächenzu</a:t>
            </a:r>
            <a:r>
              <a:rPr lang="de-DE" altLang="de-DE" sz="2200" dirty="0"/>
              <a:t>- </a:t>
            </a:r>
          </a:p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de-DE" altLang="de-DE" sz="2200" dirty="0"/>
              <a:t>    und    -abgänge</a:t>
            </a:r>
          </a:p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Char char="F"/>
              <a:defRPr/>
            </a:pPr>
            <a:r>
              <a:rPr lang="de-DE" altLang="de-DE" sz="2200" dirty="0"/>
              <a:t> Nutzungsregelungen vorab möglich einschließlich </a:t>
            </a:r>
          </a:p>
          <a:p>
            <a:pPr>
              <a:spcAft>
                <a:spcPct val="50000"/>
              </a:spcAft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de-DE" altLang="de-DE" sz="2200" dirty="0"/>
              <a:t>    Bestätigung gegenüber der Bauaufsichtsbehörde</a:t>
            </a:r>
            <a:r>
              <a:rPr lang="de-DE" alt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8348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279651" y="1628776"/>
            <a:ext cx="3946525" cy="3952875"/>
            <a:chOff x="258" y="614"/>
            <a:chExt cx="2486" cy="2490"/>
          </a:xfrm>
        </p:grpSpPr>
        <p:sp>
          <p:nvSpPr>
            <p:cNvPr id="17415" name="Rectangle 2"/>
            <p:cNvSpPr>
              <a:spLocks noChangeArrowheads="1"/>
            </p:cNvSpPr>
            <p:nvPr/>
          </p:nvSpPr>
          <p:spPr bwMode="auto">
            <a:xfrm>
              <a:off x="325" y="614"/>
              <a:ext cx="23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latin typeface="Times New Roman" panose="02020603050405020304" pitchFamily="18" charset="0"/>
                </a:rPr>
                <a:t>Vor der Dorfflurbereinigung</a:t>
              </a:r>
            </a:p>
          </p:txBody>
        </p:sp>
        <p:pic>
          <p:nvPicPr>
            <p:cNvPr id="17416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117"/>
              <a:ext cx="2486" cy="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456365" y="1628776"/>
            <a:ext cx="3922713" cy="3952875"/>
            <a:chOff x="3051" y="614"/>
            <a:chExt cx="2471" cy="2490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084" y="614"/>
              <a:ext cx="24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Nach der Dorfflurbereinigung</a:t>
              </a:r>
            </a:p>
          </p:txBody>
        </p:sp>
        <p:pic>
          <p:nvPicPr>
            <p:cNvPr id="17414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100"/>
              <a:ext cx="2429" cy="2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201988" y="325438"/>
            <a:ext cx="4222310" cy="61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585788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indent="-285750" defTabSz="5857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1838" indent="-228600" defTabSz="5857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3675" indent="-228600" defTabSz="5857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8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80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2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2475" indent="-228600" defTabSz="585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500">
                <a:solidFill>
                  <a:schemeClr val="tx2"/>
                </a:solidFill>
                <a:latin typeface="Times New Roman" panose="02020603050405020304" pitchFamily="18" charset="0"/>
              </a:rPr>
              <a:t>          </a:t>
            </a:r>
            <a:r>
              <a:rPr lang="de-DE" altLang="de-DE" sz="35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3500">
                <a:solidFill>
                  <a:schemeClr val="accent2"/>
                </a:solidFill>
                <a:latin typeface="Times New Roman" panose="02020603050405020304" pitchFamily="18" charset="0"/>
              </a:rPr>
              <a:t>Ortsregulierung</a:t>
            </a:r>
          </a:p>
        </p:txBody>
      </p:sp>
    </p:spTree>
    <p:extLst>
      <p:ext uri="{BB962C8B-B14F-4D97-AF65-F5344CB8AC3E}">
        <p14:creationId xmlns:p14="http://schemas.microsoft.com/office/powerpoint/2010/main" val="38804590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Beispiele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57350"/>
            <a:ext cx="8229600" cy="4362450"/>
          </a:xfrm>
          <a:noFill/>
        </p:spPr>
        <p:txBody>
          <a:bodyPr vert="horz" lIns="73025" tIns="36513" rIns="73025" bIns="36513" rtlCol="0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de-DE" altLang="de-DE" sz="2200" dirty="0"/>
              <a:t>Die Möglichkeiten will ich Ihnen anhand von folgenden Beispielen darstellen: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de-DE" altLang="de-DE" sz="2200" dirty="0"/>
          </a:p>
          <a:p>
            <a:pPr lvl="4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3"/>
              </a:buBlip>
            </a:pPr>
            <a:r>
              <a:rPr lang="de-DE" altLang="de-DE" sz="2800" b="1" dirty="0">
                <a:solidFill>
                  <a:schemeClr val="accent2"/>
                </a:solidFill>
              </a:rPr>
              <a:t>  Überbau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de-DE" altLang="de-DE" b="1" dirty="0" smtClean="0">
              <a:solidFill>
                <a:schemeClr val="accent2"/>
              </a:solidFill>
            </a:endParaRPr>
          </a:p>
          <a:p>
            <a:pPr lvl="4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3"/>
              </a:buBlip>
            </a:pPr>
            <a:r>
              <a:rPr lang="de-DE" altLang="de-DE" sz="2800" b="1" dirty="0">
                <a:solidFill>
                  <a:schemeClr val="accent2"/>
                </a:solidFill>
              </a:rPr>
              <a:t>  Grenzregulierung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Clr>
                <a:schemeClr val="accent1"/>
              </a:buClr>
              <a:buSzTx/>
              <a:buFontTx/>
              <a:buNone/>
            </a:pPr>
            <a:endParaRPr lang="de-DE" altLang="de-DE" dirty="0" smtClean="0">
              <a:solidFill>
                <a:schemeClr val="accent2"/>
              </a:solidFill>
            </a:endParaRPr>
          </a:p>
          <a:p>
            <a:pPr lvl="4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3"/>
              </a:buBlip>
            </a:pPr>
            <a:r>
              <a:rPr lang="de-DE" altLang="de-DE" sz="2800" b="1" dirty="0">
                <a:solidFill>
                  <a:schemeClr val="accent2"/>
                </a:solidFill>
              </a:rPr>
              <a:t>  Flächentausch</a:t>
            </a:r>
          </a:p>
        </p:txBody>
      </p:sp>
    </p:spTree>
    <p:extLst>
      <p:ext uri="{BB962C8B-B14F-4D97-AF65-F5344CB8AC3E}">
        <p14:creationId xmlns:p14="http://schemas.microsoft.com/office/powerpoint/2010/main" val="40874867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3025" tIns="36513" rIns="73025" bIns="36513" rtlCol="0" anchor="ctr">
            <a:normAutofit/>
          </a:bodyPr>
          <a:lstStyle/>
          <a:p>
            <a:pPr eaLnBrk="1" hangingPunct="1"/>
            <a:r>
              <a:rPr lang="de-DE" altLang="de-DE" smtClean="0">
                <a:solidFill>
                  <a:schemeClr val="accent2"/>
                </a:solidFill>
              </a:rPr>
              <a:t>Überbau  vor der Ortsregulierung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282950" y="1758950"/>
            <a:ext cx="1816100" cy="1663700"/>
          </a:xfrm>
          <a:prstGeom prst="parallelogram">
            <a:avLst>
              <a:gd name="adj" fmla="val 27275"/>
            </a:avLst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82950" y="3435350"/>
            <a:ext cx="901700" cy="901700"/>
          </a:xfrm>
          <a:prstGeom prst="rect">
            <a:avLst/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82950" y="4349750"/>
            <a:ext cx="1206500" cy="1206500"/>
          </a:xfrm>
          <a:prstGeom prst="rect">
            <a:avLst/>
          </a:prstGeom>
          <a:pattFill prst="wdDnDiag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94126" y="2392363"/>
            <a:ext cx="72776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Schp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89326" y="3687763"/>
            <a:ext cx="51296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Ga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565526" y="4830763"/>
            <a:ext cx="68448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Whs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092950" y="2673350"/>
            <a:ext cx="977900" cy="2730500"/>
          </a:xfrm>
          <a:prstGeom prst="rect">
            <a:avLst/>
          </a:prstGeom>
          <a:pattFill prst="dkHorz">
            <a:fgClr>
              <a:srgbClr val="777777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670300" y="16891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810000" y="17526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3213100" y="38227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3276600" y="1828800"/>
            <a:ext cx="45720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276600" y="3962400"/>
            <a:ext cx="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38400" y="6172200"/>
            <a:ext cx="609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7632700" y="16891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213100" y="61087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 flipV="1">
            <a:off x="7696200" y="1828800"/>
            <a:ext cx="533400" cy="434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8166100" y="61087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 rot="1020000">
            <a:off x="3406775" y="2517775"/>
            <a:ext cx="96838" cy="920750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 rot="-10020000">
            <a:off x="3222625" y="3413125"/>
            <a:ext cx="88900" cy="376238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 rot="-10740000">
            <a:off x="7770814" y="2667001"/>
            <a:ext cx="288925" cy="2130425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3213100" y="33655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C0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3276600" y="3505200"/>
            <a:ext cx="0" cy="304800"/>
          </a:xfrm>
          <a:prstGeom prst="line">
            <a:avLst/>
          </a:prstGeom>
          <a:noFill/>
          <a:ln w="50800">
            <a:solidFill>
              <a:srgbClr val="FC0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3276600" y="1828800"/>
            <a:ext cx="457200" cy="1524000"/>
          </a:xfrm>
          <a:prstGeom prst="line">
            <a:avLst/>
          </a:prstGeom>
          <a:noFill/>
          <a:ln w="50800">
            <a:solidFill>
              <a:srgbClr val="FC0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8013700" y="16891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C0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8013700" y="6108700"/>
            <a:ext cx="127000" cy="127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C0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8077200" y="1828800"/>
            <a:ext cx="0" cy="4267200"/>
          </a:xfrm>
          <a:prstGeom prst="line">
            <a:avLst/>
          </a:prstGeom>
          <a:noFill/>
          <a:ln w="50800">
            <a:solidFill>
              <a:srgbClr val="FC0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7299326" y="3840163"/>
            <a:ext cx="58509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Sch</a:t>
            </a:r>
          </a:p>
        </p:txBody>
      </p:sp>
      <p:sp>
        <p:nvSpPr>
          <p:cNvPr id="21534" name="Line 35"/>
          <p:cNvSpPr>
            <a:spLocks noChangeShapeType="1"/>
          </p:cNvSpPr>
          <p:nvPr/>
        </p:nvSpPr>
        <p:spPr bwMode="auto">
          <a:xfrm>
            <a:off x="3071813" y="1341438"/>
            <a:ext cx="360362" cy="8636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35" name="Line 36"/>
          <p:cNvSpPr>
            <a:spLocks noChangeShapeType="1"/>
          </p:cNvSpPr>
          <p:nvPr/>
        </p:nvSpPr>
        <p:spPr bwMode="auto">
          <a:xfrm>
            <a:off x="4511675" y="1196976"/>
            <a:ext cx="3168650" cy="1368425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9021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Breitbild</PresentationFormat>
  <Paragraphs>117</Paragraphs>
  <Slides>21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Comic Sans MS</vt:lpstr>
      <vt:lpstr>Monotype Sorts</vt:lpstr>
      <vt:lpstr>Times New Roman</vt:lpstr>
      <vt:lpstr>Wingdings</vt:lpstr>
      <vt:lpstr>Office Theme</vt:lpstr>
      <vt:lpstr>PowerPoint-Präsentation</vt:lpstr>
      <vt:lpstr>Gliederung des Vortrages</vt:lpstr>
      <vt:lpstr>Dorfflurbereinigung</vt:lpstr>
      <vt:lpstr>Dorfflurbereinigung</vt:lpstr>
      <vt:lpstr>Dorfflurbereinigung</vt:lpstr>
      <vt:lpstr>Grundsätze</vt:lpstr>
      <vt:lpstr>PowerPoint-Präsentation</vt:lpstr>
      <vt:lpstr>Beispiele</vt:lpstr>
      <vt:lpstr>Überbau  vor der Ortsregulierung</vt:lpstr>
      <vt:lpstr>Überbau bereinigt </vt:lpstr>
      <vt:lpstr>Grenzregulierung</vt:lpstr>
      <vt:lpstr>Grenzregulierung</vt:lpstr>
      <vt:lpstr>Flächentausch</vt:lpstr>
      <vt:lpstr>PowerPoint-Präsentation</vt:lpstr>
      <vt:lpstr>PowerPoint-Präsentation</vt:lpstr>
      <vt:lpstr>Flächentausch</vt:lpstr>
      <vt:lpstr>Zusammenfassung</vt:lpstr>
      <vt:lpstr>                    Verfahrensgebiet</vt:lpstr>
      <vt:lpstr>                           Ortslage</vt:lpstr>
      <vt:lpstr>PowerPoint-Präsentation</vt:lpstr>
      <vt:lpstr>PowerPoint-Präsentation</vt:lpstr>
    </vt:vector>
  </TitlesOfParts>
  <Company>Dienstleistungszentrum Ländlicher Raum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zur Ortslagenregulierung</dc:title>
  <dc:creator>kafitz_j</dc:creator>
  <cp:lastModifiedBy>boehm</cp:lastModifiedBy>
  <cp:revision>27</cp:revision>
  <dcterms:created xsi:type="dcterms:W3CDTF">2017-02-28T14:06:11Z</dcterms:created>
  <dcterms:modified xsi:type="dcterms:W3CDTF">2017-06-08T13:24:25Z</dcterms:modified>
</cp:coreProperties>
</file>